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99" r:id="rId4"/>
    <p:sldId id="277" r:id="rId5"/>
    <p:sldId id="286" r:id="rId6"/>
    <p:sldId id="287" r:id="rId7"/>
    <p:sldId id="288" r:id="rId8"/>
    <p:sldId id="289" r:id="rId9"/>
    <p:sldId id="301" r:id="rId10"/>
    <p:sldId id="259" r:id="rId11"/>
    <p:sldId id="290" r:id="rId12"/>
    <p:sldId id="291" r:id="rId13"/>
    <p:sldId id="292" r:id="rId14"/>
    <p:sldId id="293" r:id="rId15"/>
    <p:sldId id="294" r:id="rId16"/>
    <p:sldId id="295" r:id="rId17"/>
    <p:sldId id="302" r:id="rId18"/>
    <p:sldId id="262" r:id="rId19"/>
    <p:sldId id="304" r:id="rId20"/>
    <p:sldId id="305" r:id="rId21"/>
    <p:sldId id="303" r:id="rId22"/>
    <p:sldId id="306" r:id="rId23"/>
    <p:sldId id="307" r:id="rId24"/>
    <p:sldId id="263" r:id="rId25"/>
    <p:sldId id="31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N2mehRNgxIPN7nZ03pax5nms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718"/>
  </p:normalViewPr>
  <p:slideViewPr>
    <p:cSldViewPr snapToGrid="0" snapToObjects="1">
      <p:cViewPr varScale="1">
        <p:scale>
          <a:sx n="116" d="100"/>
          <a:sy n="11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2:10:33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50 172 16383,'65'0'0,"8"0"0,13 0 0,-35 0 0,1 0 0,5 0 0,2 0 0,0 0 0,0 0 0,1 0 0,-1 1 0,-5 1 0,-1 0 0,42 1 0,-10 0 0,-8 1 0,-3 0 0,2 2 0,-7 1 0,-11-3 0,-14-2 0,-11-2 0,2 0 0,14 0 0,28 0 0,22 0 0,-42 0 0,0 0 0,0 0 0,-1 0 0,42 0 0,-16 0 0,-18 0 0,-10 0 0,0 0 0,14 0 0,22 0 0,-36-1 0,1-1 0,5-2 0,0-1 0,-2 0 0,-2-2 0,-4-1 0,-2-1 0,40-7 0,-4 3 0,1 1 0,-2 2 0,-1 3 0,-1 2 0,5-1 0,10 2 0,-47 2 0,0 0 0,49-2 0,-9 1 0,-11-3 0,-6-2 0,-2-3 0,7 1 0,-1 0 0,-6 0 0,-15 2 0,-16 2 0,-19 4 0,1 2 0,2-2 0,21-2 0,17 1 0,7-1 0,-7 3 0,-15 1 0,-15 0 0,0 0 0,11 0 0,7 0 0,5 0 0,-9 0 0,-12 0 0,-11 0 0,-8 0 0,3 0 0,1 0 0,8 0 0,5 0 0,-13 0 0,4 0 0,-7 0 0,19 0 0,16 0 0,10 3 0,-5 3 0,-14 0 0,-15 4 0,-15-4 0,-61 6 0,24-5 0,-51 3 0,21-7 0,-32-1 0,25-1 0,-4 0 0,-10 0 0,-1 2 0,1 0 0,1 1 0,4 0 0,3 2 0,10-1 0,2 1 0,3 2 0,1 0 0,-2 1 0,-1 0 0,-2 1 0,-1 1 0,-5 2 0,-2 0 0,-2 0 0,0 0 0,-6 1 0,-1-1 0,-1-1 0,0-2 0,1-2 0,0-2 0,1-1 0,2-2 0,7-2 0,2 1 0,5-2 0,1 0 0,-32 0 0,24 0 0,20 0 0,15 0 0,-6-4 0,-19-2 0,-29-1 0,27 4 0,-3 0 0,-5 0 0,-1 0 0,0 1 0,2-1 0,6-2 0,3 0 0,-38-10 0,5-2 0,-6-1 0,-4-2 0,3 0 0,11-1 0,16 2 0,0 4 0,-2 5 0,-6 5 0,3 1 0,13 1 0,11 0 0,-3 1 0,-11 0 0,-19 2 0,-11 0 0,-8 0 0,46 0 0,-1 0 0,0 0 0,-2 0 0,-5 1 0,0-2 0,1 1 0,0-1 0,2 0 0,2-2 0,-43-5 0,22-2 0,24 2 0,21 3 0,15 1 0,8 1 0,-11 0 0,-1 2 0,-12 1 0,6 0 0,6 0 0,10 2 0,57 8 0,9-3 0,7 1 0,6 1 0,-3-2 0,2 0 0,17 1 0,4 2 0,2 1 0,1 0 0,0 0 0,1 0 0,3 0 0,-1 0 0,-8-1 0,-1 0 0,2-3 0,0 0 0,-5 0 0,-1-1 0,-2 0 0,-1 1 0,-1 0 0,-2 0 0,-3 1 0,-2 0 0,-6 0 0,-2 1 0,-6-2 0,-4 1 0,33 6 0,-21-3 0,-8-5 0,3-3 0,18-3 0,16 0 0,-40 0 0,0 0 0,0 0 0,-1 0 0,45 0 0,-4 0 0,-2 0 0,4 0 0,0-3 0,5-4 0,-48 3 0,0 0 0,2 1 0,1 0 0,1 0 0,0 2 0,-2 1 0,-1 0 0,39 0 0,-15 0 0,-8 0 0,5 0 0,6 0 0,0 0 0,-12 0 0,-20 0 0,-4 0 0,5 0 0,13 0 0,10 0 0,-8 0 0,-13 0 0,-16 0 0,-1 0 0,3 0 0,5 0 0,-2 0 0,-8 0 0,-10 0 0,-9 0 0,3 0 0,24-5 0,32-9 0,17-6 0,5 1 0,-24 8 0,-23 8 0,-26 3 0,-16 0 0,-39-18 0,21 13 0,-18-13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11:16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11:19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0 161 16383,'42'0'0,"-12"0"0,-19 0 0,5 0 0,2 0 0,9 0 0,-6 0 0,-4 0 0,-1 0 0,-1 0 0,6 0 0,6 0 0,3 2 0,-3 0 0,-6 0 0,-4 0 0,4-2 0,7 0 0,6 0 0,4 0 0,-5 0 0,-6 0 0,-9 0 0,-6 0 0,8 0 0,2 0 0,16 0 0,4 0 0,3 0 0,3 0 0,-3 0 0,-4 0 0,-8 0 0,-6 0 0,0 0 0,11-4 0,17-4 0,15-5 0,6-2 0,-5 1 0,-10 2 0,-10 2 0,-6 0 0,-3-1 0,-4-2 0,-4 1 0,-6 1 0,3 3 0,6 0 0,5 2 0,-3 1 0,-3 1 0,-18 2 0,1 0 0,-4 2 0,7 0 0,3 0 0,0 0 0,-1 0 0,-12 0 0,7 1 0,-6 1 0,17 2 0,7 2 0,8 2 0,-6 0 0,-9-2 0,-10 2 0,-9-2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11:28.9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1 228 16383,'55'-1'0,"0"-1"0,0 1 0,-1-1 0,44-3 0,-5-3 0,-9 0 0,-10-1 0,-6 1 0,-5 4 0,0 0 0,-3-2 0,-6 0 0,-8-3 0,-4 0 0,-2 4 0,-1 3 0,0 1 0,-2 1 0,2 0 0,1 0 0,4 0 0,1 0 0,2 0 0,0 0 0,1 0 0,4 0 0,2 0 0,5-2 0,-1-1 0,9-4 0,-26 2 0,16-4 0,-17 4 0,11-3 0,1 3 0,-6 3 0,-5-1 0,6-2 0,12-5 0,14-5 0,7-4 0,-9 1 0,-18 5 0,-14 6 0,-8 5 0,2 2 0,2 0 0,-3 0 0,-5 0 0,-5 0 0,-3 2 0,-3 4 0,1 2 0,4 5 0,2 1 0,4 0 0,-1 0 0,-6-3 0,-3-3 0,-1-3 0,3-1 0,4 1 0,1-1 0,1 4 0,-13-4 0,5 2 0,-10-2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11:32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16383,'75'3'0,"0"0"0,8-1 0,2-1 0,5 1 0,1 0 0,5 0 0,1 1 0,-4 1 0,-2 0 0,-7 2 0,-3 0 0,-9-1 0,-3 2 0,-2-1 0,-2 2 0,-3 3 0,-1 1 0,-4 3 0,-1 2 0,-3 1 0,-2 1 0,28 15 0,-14-11 0,-14-12 0,-10-7 0,-5-4 0,4 0 0,16-3 0,17-9 0,16-10 0,3-4 0,-4 3 0,-10 9 0,-12 9 0,-3 3 0,-2 3 0,-1 2 0,-1 3 0,1 3 0,0 3 0,-3 1 0,0 0 0,0 2 0,-2-4 0,1-3 0,1-4 0,4-4 0,11-5 0,12-8 0,8-8 0,3-4 0,-5 4 0,-13 6 0,-14 6 0,-14 3 0,-6 4 0,-3 2 0,-1 0 0,-3 0 0,-7 0 0,-6 0 0,-2 0 0,8-2 0,15-2 0,13-1 0,5-1 0,-9 1 0,-14 2 0,-8 1 0,-2-2 0,3 1 0,3 1 0,-5 0 0,-4 2 0,-8 0 0,-2 0 0,4 0 0,9 0 0,7 0 0,6 0 0,-7 0 0,-6 0 0,-15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05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83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71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53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56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0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926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69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0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601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861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76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869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53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68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30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99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18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2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97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3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07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29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nybaloney.github.io/posts/xss-exploitation-in-django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nybaloney.github.io/posts/xss-exploitation-in-djang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cheat-she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portswigger.net/web-security/cross-site-scripti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5hashgenerato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4.xm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rainbowcrack.com/table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rainbowcrack.com/table.ht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박기만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573727" y="3489530"/>
            <a:ext cx="22609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A5A5A5"/>
                </a:solidFill>
              </a:rPr>
              <a:t>백엔드</a:t>
            </a:r>
            <a:r>
              <a:rPr lang="ko-KR" altLang="en-US" sz="2400" b="1" dirty="0">
                <a:solidFill>
                  <a:srgbClr val="A5A5A5"/>
                </a:solidFill>
              </a:rPr>
              <a:t> 스터디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7357355" y="3237978"/>
            <a:ext cx="441735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dk1"/>
                </a:solidFill>
              </a:rPr>
              <a:t>웹 공격과 방어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3083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XSS Attack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B22BD776-41AD-1641-AF11-8E8CD588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77" y="1791379"/>
            <a:ext cx="4799621" cy="4035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D6543-3D88-F14B-A5E2-458DDE165F0B}"/>
              </a:ext>
            </a:extLst>
          </p:cNvPr>
          <p:cNvSpPr txBox="1"/>
          <p:nvPr/>
        </p:nvSpPr>
        <p:spPr>
          <a:xfrm>
            <a:off x="584056" y="1751357"/>
            <a:ext cx="381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Cross Site Scripting</a:t>
            </a:r>
          </a:p>
        </p:txBody>
      </p:sp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BFCEE056-ABA5-3D41-8AA7-D53CEC1F1415}"/>
              </a:ext>
            </a:extLst>
          </p:cNvPr>
          <p:cNvSpPr txBox="1"/>
          <p:nvPr/>
        </p:nvSpPr>
        <p:spPr>
          <a:xfrm>
            <a:off x="584057" y="837090"/>
            <a:ext cx="21591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Cross Site Scripting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852D2-94EB-804E-ACE3-448A540B6256}"/>
              </a:ext>
            </a:extLst>
          </p:cNvPr>
          <p:cNvSpPr txBox="1"/>
          <p:nvPr/>
        </p:nvSpPr>
        <p:spPr>
          <a:xfrm>
            <a:off x="592022" y="2634886"/>
            <a:ext cx="505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모두가 보는 사이트에 명령어 코드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집어넣는 것</a:t>
            </a:r>
            <a:r>
              <a:rPr lang="en-US" altLang="ko-KR" dirty="0"/>
              <a:t>. </a:t>
            </a:r>
            <a:endParaRPr lang="en-K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3083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XSS Attack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D6543-3D88-F14B-A5E2-458DDE165F0B}"/>
              </a:ext>
            </a:extLst>
          </p:cNvPr>
          <p:cNvSpPr txBox="1"/>
          <p:nvPr/>
        </p:nvSpPr>
        <p:spPr>
          <a:xfrm>
            <a:off x="584056" y="1751357"/>
            <a:ext cx="381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Cross Site Scripting</a:t>
            </a:r>
          </a:p>
        </p:txBody>
      </p:sp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BFCEE056-ABA5-3D41-8AA7-D53CEC1F1415}"/>
              </a:ext>
            </a:extLst>
          </p:cNvPr>
          <p:cNvSpPr txBox="1"/>
          <p:nvPr/>
        </p:nvSpPr>
        <p:spPr>
          <a:xfrm>
            <a:off x="584057" y="837090"/>
            <a:ext cx="21591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Cross Site Scripting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852D2-94EB-804E-ACE3-448A540B6256}"/>
              </a:ext>
            </a:extLst>
          </p:cNvPr>
          <p:cNvSpPr txBox="1"/>
          <p:nvPr/>
        </p:nvSpPr>
        <p:spPr>
          <a:xfrm>
            <a:off x="592022" y="2634886"/>
            <a:ext cx="505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모두가 보는 사이트에 명령어 코드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집어넣는 것</a:t>
            </a:r>
            <a:r>
              <a:rPr lang="en-US" altLang="ko-KR" dirty="0"/>
              <a:t>. </a:t>
            </a:r>
            <a:endParaRPr lang="en-KR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8EDFAC-A455-904D-9C46-62845CDF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42" y="2186550"/>
            <a:ext cx="4708258" cy="29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3083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XSS Attack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D6543-3D88-F14B-A5E2-458DDE165F0B}"/>
              </a:ext>
            </a:extLst>
          </p:cNvPr>
          <p:cNvSpPr txBox="1"/>
          <p:nvPr/>
        </p:nvSpPr>
        <p:spPr>
          <a:xfrm>
            <a:off x="584056" y="1751357"/>
            <a:ext cx="381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Cross Site Scripting</a:t>
            </a:r>
          </a:p>
        </p:txBody>
      </p:sp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BFCEE056-ABA5-3D41-8AA7-D53CEC1F1415}"/>
              </a:ext>
            </a:extLst>
          </p:cNvPr>
          <p:cNvSpPr txBox="1"/>
          <p:nvPr/>
        </p:nvSpPr>
        <p:spPr>
          <a:xfrm>
            <a:off x="584057" y="837090"/>
            <a:ext cx="21591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Cross Site Scripting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852D2-94EB-804E-ACE3-448A540B6256}"/>
              </a:ext>
            </a:extLst>
          </p:cNvPr>
          <p:cNvSpPr txBox="1"/>
          <p:nvPr/>
        </p:nvSpPr>
        <p:spPr>
          <a:xfrm>
            <a:off x="592022" y="2634886"/>
            <a:ext cx="505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모두가 보는 사이트에 명령어 코드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집어넣는 것</a:t>
            </a:r>
            <a:r>
              <a:rPr lang="en-US" altLang="ko-KR" dirty="0"/>
              <a:t>. </a:t>
            </a:r>
            <a:endParaRPr lang="en-KR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776762-7DDA-044C-96E4-08809475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41" y="2444007"/>
            <a:ext cx="4708259" cy="29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3083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XSS Attack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D6543-3D88-F14B-A5E2-458DDE165F0B}"/>
              </a:ext>
            </a:extLst>
          </p:cNvPr>
          <p:cNvSpPr txBox="1"/>
          <p:nvPr/>
        </p:nvSpPr>
        <p:spPr>
          <a:xfrm>
            <a:off x="1781610" y="2397948"/>
            <a:ext cx="84742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3200" dirty="0"/>
              <a:t>프론트에서 명령이 실행되지 않게 하기</a:t>
            </a:r>
            <a:endParaRPr lang="en-US" altLang="ko-KR" sz="3200" dirty="0"/>
          </a:p>
          <a:p>
            <a:pPr marL="514350" indent="-514350">
              <a:buAutoNum type="arabicParenR"/>
            </a:pPr>
            <a:endParaRPr lang="en-US" altLang="ko-KR" sz="3200" dirty="0"/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ko-KR" altLang="en-US" sz="3200" dirty="0"/>
              <a:t>서버에 명령어가 저장되지 않게 하기</a:t>
            </a:r>
            <a:endParaRPr lang="en-KR" sz="3200" dirty="0"/>
          </a:p>
        </p:txBody>
      </p:sp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BFCEE056-ABA5-3D41-8AA7-D53CEC1F1415}"/>
              </a:ext>
            </a:extLst>
          </p:cNvPr>
          <p:cNvSpPr txBox="1"/>
          <p:nvPr/>
        </p:nvSpPr>
        <p:spPr>
          <a:xfrm>
            <a:off x="584057" y="837090"/>
            <a:ext cx="21591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rgbClr val="7F7F7F"/>
                </a:solidFill>
              </a:rPr>
              <a:t>방어방법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80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7995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Django XSS Attack</a:t>
            </a:r>
            <a:r>
              <a:rPr lang="ko-KR" altLang="en-US" sz="2400" b="1" dirty="0">
                <a:solidFill>
                  <a:schemeClr val="dk1"/>
                </a:solidFill>
              </a:rPr>
              <a:t> 방어 방법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00506-2A42-F14A-B309-34CAAC3BA0B3}"/>
              </a:ext>
            </a:extLst>
          </p:cNvPr>
          <p:cNvSpPr txBox="1"/>
          <p:nvPr/>
        </p:nvSpPr>
        <p:spPr>
          <a:xfrm>
            <a:off x="584056" y="877652"/>
            <a:ext cx="6100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3"/>
              </a:rPr>
              <a:t>https://tonybaloney.github.io/posts/xss-exploitation-in-django.html</a:t>
            </a:r>
            <a:endParaRPr lang="en-KR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EFDAB3-9E08-A04D-80A1-C72926280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628" y="2312749"/>
            <a:ext cx="8501063" cy="3822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D1443-AB0B-7341-9366-F3195E323E44}"/>
              </a:ext>
            </a:extLst>
          </p:cNvPr>
          <p:cNvSpPr txBox="1"/>
          <p:nvPr/>
        </p:nvSpPr>
        <p:spPr>
          <a:xfrm>
            <a:off x="2983822" y="1564423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HTML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실행</a:t>
            </a:r>
            <a:r>
              <a:rPr 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시에</a:t>
            </a:r>
            <a:r>
              <a:rPr 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특정</a:t>
            </a:r>
            <a:r>
              <a:rPr 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문자들을</a:t>
            </a:r>
            <a:r>
              <a:rPr 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escape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문자로</a:t>
            </a:r>
            <a:r>
              <a:rPr 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지정한다</a:t>
            </a:r>
            <a:r>
              <a:rPr lang="ko-KR" dirty="0">
                <a:effectLst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214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7995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Django XSS Attack</a:t>
            </a:r>
            <a:r>
              <a:rPr lang="ko-KR" altLang="en-US" sz="2400" b="1" dirty="0">
                <a:solidFill>
                  <a:schemeClr val="dk1"/>
                </a:solidFill>
              </a:rPr>
              <a:t> 방어 방법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00506-2A42-F14A-B309-34CAAC3BA0B3}"/>
              </a:ext>
            </a:extLst>
          </p:cNvPr>
          <p:cNvSpPr txBox="1"/>
          <p:nvPr/>
        </p:nvSpPr>
        <p:spPr>
          <a:xfrm>
            <a:off x="584056" y="877652"/>
            <a:ext cx="6100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3"/>
              </a:rPr>
              <a:t>https://tonybaloney.github.io/posts/xss-exploitation-in-django.html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D1443-AB0B-7341-9366-F3195E323E44}"/>
              </a:ext>
            </a:extLst>
          </p:cNvPr>
          <p:cNvSpPr txBox="1"/>
          <p:nvPr/>
        </p:nvSpPr>
        <p:spPr>
          <a:xfrm>
            <a:off x="5908164" y="2057924"/>
            <a:ext cx="4347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하지만 완벽하진 않다</a:t>
            </a:r>
            <a:r>
              <a:rPr lang="en-US" altLang="ko-KR" sz="32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…</a:t>
            </a:r>
            <a:endParaRPr lang="en-KR" sz="32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E748A3-56DB-F746-AFFA-93B66EC8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15194"/>
            <a:ext cx="10820400" cy="26162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5CC066-2568-6A45-BF7C-A187F1A75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56" y="1564423"/>
            <a:ext cx="4533900" cy="180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422049-6DD0-FB4E-B70C-A288AE15896F}"/>
                  </a:ext>
                </a:extLst>
              </p14:cNvPr>
              <p14:cNvContentPartPr/>
              <p14:nvPr/>
            </p14:nvContentPartPr>
            <p14:xfrm>
              <a:off x="2047102" y="3984332"/>
              <a:ext cx="2011680" cy="10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422049-6DD0-FB4E-B70C-A288AE1589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3102" y="3876332"/>
                <a:ext cx="211932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99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7995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XSS Attack</a:t>
            </a:r>
            <a:r>
              <a:rPr lang="ko-KR" altLang="en-US" sz="2400" b="1" dirty="0">
                <a:solidFill>
                  <a:schemeClr val="dk1"/>
                </a:solidFill>
              </a:rPr>
              <a:t> 공격 방법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00506-2A42-F14A-B309-34CAAC3BA0B3}"/>
              </a:ext>
            </a:extLst>
          </p:cNvPr>
          <p:cNvSpPr txBox="1"/>
          <p:nvPr/>
        </p:nvSpPr>
        <p:spPr>
          <a:xfrm>
            <a:off x="584056" y="877652"/>
            <a:ext cx="6100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https://portswigger.net/web-security/cross-site-scripting/cheat-sheet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7B22A-BC21-3245-98CB-FF74A4EC1F3F}"/>
              </a:ext>
            </a:extLst>
          </p:cNvPr>
          <p:cNvSpPr txBox="1"/>
          <p:nvPr/>
        </p:nvSpPr>
        <p:spPr>
          <a:xfrm>
            <a:off x="778699" y="2870056"/>
            <a:ext cx="883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US" b="0" i="0" u="none" strike="noStrike" dirty="0">
                <a:solidFill>
                  <a:srgbClr val="FF6633"/>
                </a:solidFill>
                <a:effectLst/>
                <a:latin typeface="Arial" panose="020B0604020202020204" pitchFamily="34" charset="0"/>
                <a:hlinkClick r:id="rId4"/>
              </a:rPr>
              <a:t>cross-site scripting</a:t>
            </a:r>
            <a:r>
              <a:rPr lang="en-US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(XSS) cheat sheet contains many vectors that can help you bypass WAFs and filters.</a:t>
            </a:r>
          </a:p>
          <a:p>
            <a:r>
              <a:rPr lang="en-US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You can select vectors by the event, tag or browser and a proof of concept is included for every vector.</a:t>
            </a:r>
            <a:endParaRPr lang="en-KR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68033FA-BD0C-DD4D-9BFA-DD9925F99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46" y="1762780"/>
            <a:ext cx="39243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048CF5-4575-F342-B37B-2CEFF6C2F943}"/>
              </a:ext>
            </a:extLst>
          </p:cNvPr>
          <p:cNvSpPr txBox="1"/>
          <p:nvPr/>
        </p:nvSpPr>
        <p:spPr>
          <a:xfrm>
            <a:off x="778699" y="3895705"/>
            <a:ext cx="647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XSS </a:t>
            </a:r>
            <a:r>
              <a:rPr lang="ko-KR" altLang="en-US" dirty="0"/>
              <a:t>공격을 하는 방법이 담긴 수많은 코드들이 공유되고 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생각지도 못한</a:t>
            </a:r>
            <a:r>
              <a:rPr lang="en-US" altLang="ko-KR" dirty="0"/>
              <a:t>,</a:t>
            </a:r>
            <a:r>
              <a:rPr lang="ko-KR" altLang="en-US" dirty="0"/>
              <a:t> 황당한 방법들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97F8A-4609-3B4A-855C-A15AD9F3D86D}"/>
              </a:ext>
            </a:extLst>
          </p:cNvPr>
          <p:cNvSpPr txBox="1"/>
          <p:nvPr/>
        </p:nvSpPr>
        <p:spPr>
          <a:xfrm>
            <a:off x="7349436" y="4839958"/>
            <a:ext cx="4524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웹 보안 전문가는</a:t>
            </a:r>
            <a:endParaRPr lang="en-US" altLang="ko-KR" sz="2800" dirty="0"/>
          </a:p>
          <a:p>
            <a:r>
              <a:rPr lang="ko-KR" altLang="en-US" sz="2800" dirty="0"/>
              <a:t>이 </a:t>
            </a:r>
            <a:r>
              <a:rPr lang="ko-KR" altLang="en-US" sz="2800" b="1" dirty="0"/>
              <a:t>모든 공격</a:t>
            </a:r>
            <a:r>
              <a:rPr lang="ko-KR" altLang="en-US" sz="2800" dirty="0"/>
              <a:t>들에 대해</a:t>
            </a:r>
            <a:endParaRPr lang="en-US" altLang="ko-KR" sz="2800" dirty="0"/>
          </a:p>
          <a:p>
            <a:r>
              <a:rPr lang="ko-KR" altLang="en-US" sz="2800" dirty="0"/>
              <a:t>대비해야 한다</a:t>
            </a:r>
            <a:r>
              <a:rPr lang="en-US" altLang="ko-KR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224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961243" y="3262083"/>
            <a:ext cx="42695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</a:rPr>
              <a:t>Hashing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7" y="375425"/>
            <a:ext cx="250066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</a:rPr>
              <a:t>Hashing</a:t>
            </a:r>
            <a:r>
              <a:rPr lang="ko-KR" altLang="en-US" sz="2400" b="1" dirty="0">
                <a:solidFill>
                  <a:schemeClr val="dk1"/>
                </a:solidFill>
              </a:rPr>
              <a:t>이란</a:t>
            </a:r>
            <a:r>
              <a:rPr lang="en-US" altLang="ko-KR" sz="2400" b="1" dirty="0">
                <a:solidFill>
                  <a:schemeClr val="dk1"/>
                </a:solidFill>
              </a:rPr>
              <a:t>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B415F-B469-7E4A-8EF9-7292E1C2C029}"/>
              </a:ext>
            </a:extLst>
          </p:cNvPr>
          <p:cNvSpPr txBox="1"/>
          <p:nvPr/>
        </p:nvSpPr>
        <p:spPr>
          <a:xfrm>
            <a:off x="3459297" y="197975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Hello</a:t>
            </a:r>
            <a:endParaRPr lang="en-KR" sz="2400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6C891F8-8C62-BB48-BC46-63CE2C502140}"/>
              </a:ext>
            </a:extLst>
          </p:cNvPr>
          <p:cNvSpPr/>
          <p:nvPr/>
        </p:nvSpPr>
        <p:spPr>
          <a:xfrm>
            <a:off x="2908221" y="2899146"/>
            <a:ext cx="1990536" cy="1597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  <a:p>
            <a:pPr algn="ctr"/>
            <a:r>
              <a:rPr lang="en-US" dirty="0"/>
              <a:t>Function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CAF29-25A8-4647-B22F-F734D0F13DD6}"/>
              </a:ext>
            </a:extLst>
          </p:cNvPr>
          <p:cNvSpPr txBox="1"/>
          <p:nvPr/>
        </p:nvSpPr>
        <p:spPr>
          <a:xfrm>
            <a:off x="7440214" y="723764"/>
            <a:ext cx="3334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3"/>
              </a:rPr>
              <a:t>https://www.md5hashgenerator.com/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5064D-C9DA-5440-9B11-A33087A21971}"/>
              </a:ext>
            </a:extLst>
          </p:cNvPr>
          <p:cNvSpPr txBox="1"/>
          <p:nvPr/>
        </p:nvSpPr>
        <p:spPr>
          <a:xfrm>
            <a:off x="1359238" y="4954314"/>
            <a:ext cx="555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8b1a9953c4611296a827abf8c47804d7</a:t>
            </a:r>
            <a:endParaRPr lang="en-KR" sz="2400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5FBA43-A98E-1C4B-9FA0-0F55F610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744" y="1031541"/>
            <a:ext cx="3775069" cy="44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21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8031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Hashing</a:t>
            </a:r>
            <a:r>
              <a:rPr lang="ko-KR" altLang="en-US" sz="2400" b="1" dirty="0">
                <a:solidFill>
                  <a:schemeClr val="dk1"/>
                </a:solidFill>
              </a:rPr>
              <a:t>은 어디서 사용하는가</a:t>
            </a:r>
            <a:r>
              <a:rPr lang="en-US" altLang="ko-KR" sz="2400" b="1" dirty="0">
                <a:solidFill>
                  <a:schemeClr val="dk1"/>
                </a:solidFill>
              </a:rPr>
              <a:t>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1575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Authorization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70D60-FFC1-8A49-8209-EB7478EE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88" y="2485771"/>
            <a:ext cx="1798834" cy="242539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866BD3D-6F01-664C-ADF9-F8EE80D72A26}"/>
              </a:ext>
            </a:extLst>
          </p:cNvPr>
          <p:cNvGraphicFramePr>
            <a:graphicFrameLocks noGrp="1"/>
          </p:cNvGraphicFramePr>
          <p:nvPr/>
        </p:nvGraphicFramePr>
        <p:xfrm>
          <a:off x="4081138" y="1739249"/>
          <a:ext cx="4390834" cy="391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417">
                  <a:extLst>
                    <a:ext uri="{9D8B030D-6E8A-4147-A177-3AD203B41FA5}">
                      <a16:colId xmlns:a16="http://schemas.microsoft.com/office/drawing/2014/main" val="2666769996"/>
                    </a:ext>
                  </a:extLst>
                </a:gridCol>
                <a:gridCol w="2195417">
                  <a:extLst>
                    <a:ext uri="{9D8B030D-6E8A-4147-A177-3AD203B41FA5}">
                      <a16:colId xmlns:a16="http://schemas.microsoft.com/office/drawing/2014/main" val="2759122538"/>
                    </a:ext>
                  </a:extLst>
                </a:gridCol>
              </a:tblGrid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72731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giman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62573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4321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5557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helloworld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0660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tigeer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7179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55"/>
                  </a:ext>
                </a:extLst>
              </a:tr>
            </a:tbl>
          </a:graphicData>
        </a:graphic>
      </p:graphicFrame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3B0ECB-E312-E241-9FB5-6D29CA23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341" y="1739249"/>
            <a:ext cx="3426659" cy="40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2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7" y="375425"/>
            <a:ext cx="54089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목차</a:t>
            </a:r>
            <a:endParaRPr dirty="0"/>
          </a:p>
        </p:txBody>
      </p:sp>
      <p:sp>
        <p:nvSpPr>
          <p:cNvPr id="141" name="Google Shape;141;p5"/>
          <p:cNvSpPr txBox="1"/>
          <p:nvPr/>
        </p:nvSpPr>
        <p:spPr>
          <a:xfrm>
            <a:off x="584056" y="837090"/>
            <a:ext cx="25220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웹 공격의 종류 및 방어 방법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E1809-7343-624D-BA4B-7D2ACF9B93E4}"/>
              </a:ext>
            </a:extLst>
          </p:cNvPr>
          <p:cNvSpPr txBox="1"/>
          <p:nvPr/>
        </p:nvSpPr>
        <p:spPr>
          <a:xfrm>
            <a:off x="586455" y="2369767"/>
            <a:ext cx="10813143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800" b="1" dirty="0"/>
              <a:t>Parameter Manipulation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en-US" altLang="ko-KR" sz="1800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800" b="1" dirty="0"/>
              <a:t>XSS Attack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en-US" altLang="ko-KR" sz="1800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800" b="1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94886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8031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Hashing</a:t>
            </a:r>
            <a:r>
              <a:rPr lang="ko-KR" altLang="en-US" sz="2400" b="1" dirty="0">
                <a:solidFill>
                  <a:schemeClr val="dk1"/>
                </a:solidFill>
              </a:rPr>
              <a:t>은 어디서 사용하는가</a:t>
            </a:r>
            <a:r>
              <a:rPr lang="en-US" altLang="ko-KR" sz="2400" b="1" dirty="0">
                <a:solidFill>
                  <a:schemeClr val="dk1"/>
                </a:solidFill>
              </a:rPr>
              <a:t>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1575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Authorization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70D60-FFC1-8A49-8209-EB7478EE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88" y="2485771"/>
            <a:ext cx="1798834" cy="242539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866BD3D-6F01-664C-ADF9-F8EE80D72A26}"/>
              </a:ext>
            </a:extLst>
          </p:cNvPr>
          <p:cNvGraphicFramePr>
            <a:graphicFrameLocks noGrp="1"/>
          </p:cNvGraphicFramePr>
          <p:nvPr/>
        </p:nvGraphicFramePr>
        <p:xfrm>
          <a:off x="4081138" y="1739249"/>
          <a:ext cx="4390834" cy="391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417">
                  <a:extLst>
                    <a:ext uri="{9D8B030D-6E8A-4147-A177-3AD203B41FA5}">
                      <a16:colId xmlns:a16="http://schemas.microsoft.com/office/drawing/2014/main" val="2666769996"/>
                    </a:ext>
                  </a:extLst>
                </a:gridCol>
                <a:gridCol w="2195417">
                  <a:extLst>
                    <a:ext uri="{9D8B030D-6E8A-4147-A177-3AD203B41FA5}">
                      <a16:colId xmlns:a16="http://schemas.microsoft.com/office/drawing/2014/main" val="2759122538"/>
                    </a:ext>
                  </a:extLst>
                </a:gridCol>
              </a:tblGrid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72731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giman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62573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4321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5557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helloworld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0660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tigeer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7179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55"/>
                  </a:ext>
                </a:extLst>
              </a:tr>
            </a:tbl>
          </a:graphicData>
        </a:graphic>
      </p:graphicFrame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3B0ECB-E312-E241-9FB5-6D29CA23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341" y="1739249"/>
            <a:ext cx="3426659" cy="4065039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2D15C1-1EF1-FE4C-9F10-1177CEEF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973"/>
            <a:ext cx="12192000" cy="3808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946469-DD24-F547-BEF0-A29CC58FEE34}"/>
                  </a:ext>
                </a:extLst>
              </p14:cNvPr>
              <p14:cNvContentPartPr/>
              <p14:nvPr/>
            </p14:nvContentPartPr>
            <p14:xfrm>
              <a:off x="3233641" y="397437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946469-DD24-F547-BEF0-A29CC58FEE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9641" y="386673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2C935D-E4D1-9449-B972-444BD8B86CBA}"/>
                  </a:ext>
                </a:extLst>
              </p14:cNvPr>
              <p14:cNvContentPartPr/>
              <p14:nvPr/>
            </p14:nvContentPartPr>
            <p14:xfrm>
              <a:off x="3233641" y="3916778"/>
              <a:ext cx="778320" cy="6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2C935D-E4D1-9449-B972-444BD8B86C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9641" y="3809138"/>
                <a:ext cx="8859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E60C25-464A-0946-8B55-987BDAF7B91D}"/>
                  </a:ext>
                </a:extLst>
              </p14:cNvPr>
              <p14:cNvContentPartPr/>
              <p14:nvPr/>
            </p14:nvContentPartPr>
            <p14:xfrm>
              <a:off x="10969321" y="3904898"/>
              <a:ext cx="1072440" cy="8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E60C25-464A-0946-8B55-987BDAF7B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15681" y="3796898"/>
                <a:ext cx="1180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7A9172-3B05-6144-B189-91B21FEB3B38}"/>
                  </a:ext>
                </a:extLst>
              </p14:cNvPr>
              <p14:cNvContentPartPr/>
              <p14:nvPr/>
            </p14:nvContentPartPr>
            <p14:xfrm>
              <a:off x="1017481" y="4233938"/>
              <a:ext cx="174276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7A9172-3B05-6144-B189-91B21FEB3B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3481" y="4125938"/>
                <a:ext cx="185040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63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8031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Hashing</a:t>
            </a:r>
            <a:r>
              <a:rPr lang="ko-KR" altLang="en-US" sz="2400" b="1" dirty="0">
                <a:solidFill>
                  <a:schemeClr val="dk1"/>
                </a:solidFill>
              </a:rPr>
              <a:t>은 어디서 사용하는가</a:t>
            </a:r>
            <a:r>
              <a:rPr lang="en-US" altLang="ko-KR" sz="2400" b="1" dirty="0">
                <a:solidFill>
                  <a:schemeClr val="dk1"/>
                </a:solidFill>
              </a:rPr>
              <a:t>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1575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Authorization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70D60-FFC1-8A49-8209-EB7478EE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85" y="2821087"/>
            <a:ext cx="1798834" cy="242539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866BD3D-6F01-664C-ADF9-F8EE80D72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20983"/>
              </p:ext>
            </p:extLst>
          </p:nvPr>
        </p:nvGraphicFramePr>
        <p:xfrm>
          <a:off x="699245" y="1887530"/>
          <a:ext cx="4390834" cy="391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417">
                  <a:extLst>
                    <a:ext uri="{9D8B030D-6E8A-4147-A177-3AD203B41FA5}">
                      <a16:colId xmlns:a16="http://schemas.microsoft.com/office/drawing/2014/main" val="2666769996"/>
                    </a:ext>
                  </a:extLst>
                </a:gridCol>
                <a:gridCol w="2195417">
                  <a:extLst>
                    <a:ext uri="{9D8B030D-6E8A-4147-A177-3AD203B41FA5}">
                      <a16:colId xmlns:a16="http://schemas.microsoft.com/office/drawing/2014/main" val="2759122538"/>
                    </a:ext>
                  </a:extLst>
                </a:gridCol>
              </a:tblGrid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ID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/>
                        <a:t>PW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72731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giman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8b1a9953c4611296a827abf8c47804d7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62573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like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asdsf1342qiohrkjn1424b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5557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lion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KR" dirty="0"/>
                        <a:t>el41h23bjlrlb33;iolok;n3j4r12qfu90vijo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0660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tigeer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8cu1n119n34hu18n12ncpc28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7179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…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6FC1AB-E561-4547-98A6-79C8858F5A1B}"/>
              </a:ext>
            </a:extLst>
          </p:cNvPr>
          <p:cNvSpPr txBox="1"/>
          <p:nvPr/>
        </p:nvSpPr>
        <p:spPr>
          <a:xfrm>
            <a:off x="8084726" y="3429000"/>
            <a:ext cx="36647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서버도 유저의 비밀번호가 무엇인지 모른다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올바른 비밀번호를</a:t>
            </a:r>
            <a:endParaRPr lang="en-US" altLang="ko-KR" dirty="0"/>
          </a:p>
          <a:p>
            <a:r>
              <a:rPr lang="ko-KR" altLang="en-US" dirty="0" err="1"/>
              <a:t>입력했는지는</a:t>
            </a:r>
            <a:r>
              <a:rPr lang="ko-KR" altLang="en-US" dirty="0"/>
              <a:t> 확인할 수 있다</a:t>
            </a:r>
            <a:endParaRPr lang="en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4FC978-F774-294F-8069-228230FD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663" y="1328197"/>
            <a:ext cx="1435485" cy="1783212"/>
          </a:xfrm>
          <a:prstGeom prst="rect">
            <a:avLst/>
          </a:prstGeom>
        </p:spPr>
      </p:pic>
      <p:sp>
        <p:nvSpPr>
          <p:cNvPr id="18" name="Oval Callout 17">
            <a:extLst>
              <a:ext uri="{FF2B5EF4-FFF2-40B4-BE49-F238E27FC236}">
                <a16:creationId xmlns:a16="http://schemas.microsoft.com/office/drawing/2014/main" id="{4F682916-28DA-FB41-A4B7-F24E82DCE137}"/>
              </a:ext>
            </a:extLst>
          </p:cNvPr>
          <p:cNvSpPr/>
          <p:nvPr/>
        </p:nvSpPr>
        <p:spPr>
          <a:xfrm>
            <a:off x="7101923" y="1408823"/>
            <a:ext cx="1575249" cy="1384995"/>
          </a:xfrm>
          <a:prstGeom prst="wedgeEllipseCallout">
            <a:avLst>
              <a:gd name="adj1" fmla="val 103383"/>
              <a:gd name="adj2" fmla="val -17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giman</a:t>
            </a:r>
            <a:endParaRPr lang="en-US" dirty="0"/>
          </a:p>
          <a:p>
            <a:pPr algn="ctr"/>
            <a:r>
              <a:rPr lang="en-US" dirty="0"/>
              <a:t>1234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9201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8031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Hashing</a:t>
            </a:r>
            <a:r>
              <a:rPr lang="en-US" altLang="ko-KR" sz="2400" b="1" dirty="0">
                <a:solidFill>
                  <a:schemeClr val="dk1"/>
                </a:solidFill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</a:rPr>
              <a:t>무효화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1575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Rainbow Table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866BD3D-6F01-664C-ADF9-F8EE80D72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19970"/>
              </p:ext>
            </p:extLst>
          </p:nvPr>
        </p:nvGraphicFramePr>
        <p:xfrm>
          <a:off x="3900583" y="1924600"/>
          <a:ext cx="4390834" cy="391843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195417">
                  <a:extLst>
                    <a:ext uri="{9D8B030D-6E8A-4147-A177-3AD203B41FA5}">
                      <a16:colId xmlns:a16="http://schemas.microsoft.com/office/drawing/2014/main" val="2666769996"/>
                    </a:ext>
                  </a:extLst>
                </a:gridCol>
                <a:gridCol w="2195417">
                  <a:extLst>
                    <a:ext uri="{9D8B030D-6E8A-4147-A177-3AD203B41FA5}">
                      <a16:colId xmlns:a16="http://schemas.microsoft.com/office/drawing/2014/main" val="2759122538"/>
                    </a:ext>
                  </a:extLst>
                </a:gridCol>
              </a:tblGrid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Before Hashing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After Hashing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72731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8b1a9953c4611296a827abf8c47804d7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62573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asdsf1342qiohrkjn1424b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5557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4321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KR" dirty="0"/>
                        <a:t>el41h23bjlrlb33;iolok;n3j4r12qfu90vijo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0660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asdfasdf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8cu1n119n34hu18n12ncpc28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7179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…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30B11B3-3C39-6A40-9AA4-903F50316E10}"/>
              </a:ext>
            </a:extLst>
          </p:cNvPr>
          <p:cNvSpPr txBox="1"/>
          <p:nvPr/>
        </p:nvSpPr>
        <p:spPr>
          <a:xfrm>
            <a:off x="584056" y="1425864"/>
            <a:ext cx="614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3"/>
              </a:rPr>
              <a:t>http://project-rainbowcrack.com/table.htm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7956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48031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Hashing</a:t>
            </a:r>
            <a:r>
              <a:rPr lang="en-US" altLang="ko-KR" sz="2400" b="1" dirty="0">
                <a:solidFill>
                  <a:schemeClr val="dk1"/>
                </a:solidFill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</a:rPr>
              <a:t>무효화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1575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Rainbow Table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866BD3D-6F01-664C-ADF9-F8EE80D72A26}"/>
              </a:ext>
            </a:extLst>
          </p:cNvPr>
          <p:cNvGraphicFramePr>
            <a:graphicFrameLocks noGrp="1"/>
          </p:cNvGraphicFramePr>
          <p:nvPr/>
        </p:nvGraphicFramePr>
        <p:xfrm>
          <a:off x="3900583" y="1924600"/>
          <a:ext cx="4390834" cy="391843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195417">
                  <a:extLst>
                    <a:ext uri="{9D8B030D-6E8A-4147-A177-3AD203B41FA5}">
                      <a16:colId xmlns:a16="http://schemas.microsoft.com/office/drawing/2014/main" val="2666769996"/>
                    </a:ext>
                  </a:extLst>
                </a:gridCol>
                <a:gridCol w="2195417">
                  <a:extLst>
                    <a:ext uri="{9D8B030D-6E8A-4147-A177-3AD203B41FA5}">
                      <a16:colId xmlns:a16="http://schemas.microsoft.com/office/drawing/2014/main" val="2759122538"/>
                    </a:ext>
                  </a:extLst>
                </a:gridCol>
              </a:tblGrid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Before Hashing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After Hashing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72731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8b1a9953c4611296a827abf8c47804d7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62573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asdsf1342qiohrkjn1424b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5557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4321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KR" dirty="0"/>
                        <a:t>el41h23bjlrlb33;iolok;n3j4r12qfu90vijo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0660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 dirty="0"/>
                        <a:t>asdfasdf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8cu1n119n34hu18n12ncpc28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71796"/>
                  </a:ext>
                </a:extLst>
              </a:tr>
              <a:tr h="653073">
                <a:tc>
                  <a:txBody>
                    <a:bodyPr/>
                    <a:lstStyle/>
                    <a:p>
                      <a:r>
                        <a:rPr lang="en-KR"/>
                        <a:t>…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30B11B3-3C39-6A40-9AA4-903F50316E10}"/>
              </a:ext>
            </a:extLst>
          </p:cNvPr>
          <p:cNvSpPr txBox="1"/>
          <p:nvPr/>
        </p:nvSpPr>
        <p:spPr>
          <a:xfrm>
            <a:off x="584056" y="1425864"/>
            <a:ext cx="614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3"/>
              </a:rPr>
              <a:t>http://project-rainbowcrack.com/table.htm</a:t>
            </a:r>
            <a:endParaRPr lang="en-KR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59E651F-2592-324F-98C1-E7E44D4A7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56" y="0"/>
            <a:ext cx="10725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본문 장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584057" y="375425"/>
            <a:ext cx="40744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Hashing </a:t>
            </a:r>
            <a:r>
              <a:rPr lang="ko-KR" alt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이중 보안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84056" y="837090"/>
            <a:ext cx="23331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Salting, </a:t>
            </a:r>
            <a:r>
              <a:rPr lang="ko-KR" altLang="en-US" b="1" dirty="0">
                <a:solidFill>
                  <a:srgbClr val="7F7F7F"/>
                </a:solidFill>
              </a:rPr>
              <a:t>이중 </a:t>
            </a:r>
            <a:r>
              <a:rPr lang="en-US" altLang="ko-KR" b="1" dirty="0">
                <a:solidFill>
                  <a:srgbClr val="7F7F7F"/>
                </a:solidFill>
              </a:rPr>
              <a:t>hashing</a:t>
            </a:r>
            <a:endParaRPr dirty="0"/>
          </a:p>
        </p:txBody>
      </p:sp>
      <p:sp>
        <p:nvSpPr>
          <p:cNvPr id="132" name="Google Shape;132;p4"/>
          <p:cNvSpPr txBox="1"/>
          <p:nvPr/>
        </p:nvSpPr>
        <p:spPr>
          <a:xfrm>
            <a:off x="396256" y="6365739"/>
            <a:ext cx="1042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#</a:t>
            </a:r>
            <a:endParaRPr sz="14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D84B2-9E3D-234C-B035-FBCA543AAE30}"/>
              </a:ext>
            </a:extLst>
          </p:cNvPr>
          <p:cNvSpPr txBox="1"/>
          <p:nvPr/>
        </p:nvSpPr>
        <p:spPr>
          <a:xfrm>
            <a:off x="396257" y="1928925"/>
            <a:ext cx="8228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sz="3200" dirty="0"/>
              <a:t>Salting</a:t>
            </a:r>
          </a:p>
          <a:p>
            <a:r>
              <a:rPr lang="ko-KR" altLang="en-US" sz="3200" dirty="0"/>
              <a:t>예측 가능한 비밀번호를 랜덤으로 조작한 이후에 </a:t>
            </a:r>
            <a:r>
              <a:rPr lang="en-US" altLang="ko-KR" sz="3200" dirty="0"/>
              <a:t>hashing</a:t>
            </a:r>
            <a:r>
              <a:rPr lang="ko-KR" altLang="en-US" sz="3200" dirty="0"/>
              <a:t>하기</a:t>
            </a:r>
            <a:r>
              <a:rPr lang="en-US" altLang="ko-KR" sz="3200" dirty="0"/>
              <a:t>!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marL="514350" indent="-514350">
              <a:buAutoNum type="arabicParenR"/>
            </a:pPr>
            <a:endParaRPr lang="en-US" altLang="ko-KR" sz="3200" dirty="0"/>
          </a:p>
          <a:p>
            <a:r>
              <a:rPr lang="en-US" altLang="ko-KR" sz="3200" dirty="0"/>
              <a:t>2)</a:t>
            </a:r>
            <a:r>
              <a:rPr lang="ko-KR" altLang="en-US" sz="3200" dirty="0"/>
              <a:t> 이중 </a:t>
            </a:r>
            <a:r>
              <a:rPr lang="en-US" altLang="ko-KR" sz="3200" dirty="0"/>
              <a:t>hashing</a:t>
            </a:r>
          </a:p>
          <a:p>
            <a:endParaRPr lang="en-US" altLang="ko-KR" sz="3200" dirty="0"/>
          </a:p>
          <a:p>
            <a:r>
              <a:rPr lang="en-US" altLang="ko-KR" sz="3200" dirty="0"/>
              <a:t>3) </a:t>
            </a:r>
            <a:r>
              <a:rPr lang="ko-KR" altLang="en-US" sz="3200" dirty="0"/>
              <a:t>새로운 </a:t>
            </a:r>
            <a:r>
              <a:rPr lang="en-US" altLang="ko-KR" sz="3200" dirty="0"/>
              <a:t>+</a:t>
            </a:r>
            <a:r>
              <a:rPr lang="ko-KR" altLang="en-US" sz="3200" dirty="0"/>
              <a:t> 검증된 </a:t>
            </a:r>
            <a:r>
              <a:rPr lang="en-US" altLang="ko-KR" sz="3200" dirty="0"/>
              <a:t>hash function</a:t>
            </a:r>
            <a:r>
              <a:rPr lang="ko-KR" altLang="en-US" sz="3200" dirty="0"/>
              <a:t> 사용하기</a:t>
            </a:r>
            <a:endParaRPr lang="en-US" altLang="ko-K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3861A2-CC15-1A40-91F3-1764E2914760}"/>
              </a:ext>
            </a:extLst>
          </p:cNvPr>
          <p:cNvSpPr/>
          <p:nvPr/>
        </p:nvSpPr>
        <p:spPr>
          <a:xfrm>
            <a:off x="8724290" y="109352"/>
            <a:ext cx="2680993" cy="9638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1234</a:t>
            </a:r>
            <a:endParaRPr lang="en-KR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0684A-2B42-5146-81AE-7BECEC3E3A7D}"/>
              </a:ext>
            </a:extLst>
          </p:cNvPr>
          <p:cNvSpPr/>
          <p:nvPr/>
        </p:nvSpPr>
        <p:spPr>
          <a:xfrm>
            <a:off x="8724288" y="1879100"/>
            <a:ext cx="2680995" cy="9638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1234da0fj1</a:t>
            </a:r>
            <a:endParaRPr lang="en-KR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B6C56-473E-514D-83B2-F45D3DB0FA95}"/>
              </a:ext>
            </a:extLst>
          </p:cNvPr>
          <p:cNvSpPr/>
          <p:nvPr/>
        </p:nvSpPr>
        <p:spPr>
          <a:xfrm>
            <a:off x="8724288" y="3298014"/>
            <a:ext cx="2680995" cy="14602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6815bf84f15eb1e93880a72ab54be32f</a:t>
            </a:r>
            <a:endParaRPr lang="en-KR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808683-F683-F148-82B3-9B0421744F2C}"/>
              </a:ext>
            </a:extLst>
          </p:cNvPr>
          <p:cNvSpPr/>
          <p:nvPr/>
        </p:nvSpPr>
        <p:spPr>
          <a:xfrm>
            <a:off x="8724288" y="5213309"/>
            <a:ext cx="2680995" cy="14602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1d6ddf4733db8444b95ed1a92beee0e7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7234C-47BC-1444-9DFF-FF3657622DE7}"/>
              </a:ext>
            </a:extLst>
          </p:cNvPr>
          <p:cNvSpPr txBox="1"/>
          <p:nvPr/>
        </p:nvSpPr>
        <p:spPr>
          <a:xfrm>
            <a:off x="9698338" y="151463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Salting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06324-C2E7-9146-9BD1-66A6B84B5F7C}"/>
              </a:ext>
            </a:extLst>
          </p:cNvPr>
          <p:cNvSpPr txBox="1"/>
          <p:nvPr/>
        </p:nvSpPr>
        <p:spPr>
          <a:xfrm>
            <a:off x="9515595" y="2916582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Lato" panose="020F0502020204030204" pitchFamily="34" charset="0"/>
              </a:rPr>
              <a:t>SHA1 Hash</a:t>
            </a:r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A6E7C-E14B-414F-BD3E-7B6BD4E8F6AB}"/>
              </a:ext>
            </a:extLst>
          </p:cNvPr>
          <p:cNvSpPr txBox="1"/>
          <p:nvPr/>
        </p:nvSpPr>
        <p:spPr>
          <a:xfrm>
            <a:off x="9515595" y="485908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Lato" panose="020F0502020204030203" pitchFamily="34" charset="0"/>
              </a:rPr>
              <a:t>MD5</a:t>
            </a:r>
            <a:r>
              <a:rPr lang="en-US" b="1" i="0" dirty="0">
                <a:effectLst/>
                <a:latin typeface="Lato" panose="020F0502020204030204" pitchFamily="34" charset="0"/>
              </a:rPr>
              <a:t> Hash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994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961243" y="3262083"/>
            <a:ext cx="42695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dk1"/>
                </a:solidFill>
              </a:rPr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63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216925" y="4440008"/>
            <a:ext cx="17581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</a:rPr>
              <a:t>인자 조작 공격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494843" y="3251066"/>
            <a:ext cx="72023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</a:rPr>
              <a:t>Parameter Manipulation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24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8447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Manipulation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8E05-8BC8-6248-9EA1-6FA309E93794}"/>
              </a:ext>
            </a:extLst>
          </p:cNvPr>
          <p:cNvSpPr txBox="1"/>
          <p:nvPr/>
        </p:nvSpPr>
        <p:spPr>
          <a:xfrm>
            <a:off x="8667851" y="298460"/>
            <a:ext cx="3308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https://jake-seo-dev.tistory.com/76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B19A5-EB04-384B-A3FD-2809F4836C8A}"/>
              </a:ext>
            </a:extLst>
          </p:cNvPr>
          <p:cNvSpPr txBox="1"/>
          <p:nvPr/>
        </p:nvSpPr>
        <p:spPr>
          <a:xfrm>
            <a:off x="917628" y="1680519"/>
            <a:ext cx="1037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인자</a:t>
            </a:r>
            <a:r>
              <a:rPr kumimoji="1" lang="en-US" altLang="ko-KR" sz="1600" b="1" dirty="0"/>
              <a:t>(Parameter): </a:t>
            </a:r>
            <a:r>
              <a:rPr kumimoji="1" lang="ko-KR" altLang="en-US" sz="1600" b="1" dirty="0"/>
              <a:t>함수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웹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 요청에 값으로 싣는 정보</a:t>
            </a:r>
            <a:endParaRPr kumimoji="1" lang="ko-Kore-KR" altLang="en-US" sz="1600" dirty="0"/>
          </a:p>
        </p:txBody>
      </p:sp>
      <p:sp>
        <p:nvSpPr>
          <p:cNvPr id="13" name="Google Shape;131;p4">
            <a:extLst>
              <a:ext uri="{FF2B5EF4-FFF2-40B4-BE49-F238E27FC236}">
                <a16:creationId xmlns:a16="http://schemas.microsoft.com/office/drawing/2014/main" id="{6F260980-ADE5-C74B-AC17-63EFDDE2AE48}"/>
              </a:ext>
            </a:extLst>
          </p:cNvPr>
          <p:cNvSpPr txBox="1"/>
          <p:nvPr/>
        </p:nvSpPr>
        <p:spPr>
          <a:xfrm>
            <a:off x="584057" y="837090"/>
            <a:ext cx="1817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인자 조작 공격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EBB720-22F2-7449-9149-4CAC3BF2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35" y="990958"/>
            <a:ext cx="4644485" cy="185779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D076AAF7-1F8D-9B4F-9A3E-368CEC6DC11E}"/>
              </a:ext>
            </a:extLst>
          </p:cNvPr>
          <p:cNvSpPr/>
          <p:nvPr/>
        </p:nvSpPr>
        <p:spPr>
          <a:xfrm>
            <a:off x="9529589" y="1771320"/>
            <a:ext cx="1156772" cy="748000"/>
          </a:xfrm>
          <a:prstGeom prst="donut">
            <a:avLst>
              <a:gd name="adj" fmla="val 8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57C4D-EB89-344D-BC08-049F3AD589EF}"/>
              </a:ext>
            </a:extLst>
          </p:cNvPr>
          <p:cNvSpPr txBox="1"/>
          <p:nvPr/>
        </p:nvSpPr>
        <p:spPr>
          <a:xfrm>
            <a:off x="4538949" y="4438817"/>
            <a:ext cx="1707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 err="1"/>
              <a:t>Itemnum</a:t>
            </a:r>
            <a:r>
              <a:rPr lang="en-US" sz="1800" dirty="0"/>
              <a:t>: 12,</a:t>
            </a:r>
          </a:p>
          <a:p>
            <a:r>
              <a:rPr lang="en-US" sz="1800" dirty="0"/>
              <a:t>Amount: 5,</a:t>
            </a:r>
          </a:p>
          <a:p>
            <a:r>
              <a:rPr lang="en-US" sz="1800" dirty="0"/>
              <a:t>Price: $120,</a:t>
            </a:r>
            <a:endParaRPr lang="en-KR" sz="1800" dirty="0"/>
          </a:p>
          <a:p>
            <a:r>
              <a:rPr lang="en-KR" sz="1800" dirty="0"/>
              <a:t>}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95EB56-9A7C-CF4E-9F40-EE08484A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451" y="4676690"/>
            <a:ext cx="25908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350-28CE-7649-A662-D0A784A2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82" y="4198051"/>
            <a:ext cx="1576882" cy="195886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8903AEF-32E4-1F4E-9992-D31BF3D6CDE1}"/>
              </a:ext>
            </a:extLst>
          </p:cNvPr>
          <p:cNvSpPr/>
          <p:nvPr/>
        </p:nvSpPr>
        <p:spPr>
          <a:xfrm>
            <a:off x="6095999" y="4519349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3B6E9-3336-9E49-9703-AB3EAAA2977F}"/>
              </a:ext>
            </a:extLst>
          </p:cNvPr>
          <p:cNvSpPr/>
          <p:nvPr/>
        </p:nvSpPr>
        <p:spPr>
          <a:xfrm>
            <a:off x="3272010" y="4852178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248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8447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Manipulation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8E05-8BC8-6248-9EA1-6FA309E93794}"/>
              </a:ext>
            </a:extLst>
          </p:cNvPr>
          <p:cNvSpPr txBox="1"/>
          <p:nvPr/>
        </p:nvSpPr>
        <p:spPr>
          <a:xfrm>
            <a:off x="8667851" y="298460"/>
            <a:ext cx="3308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https://jake-seo-dev.tistory.com/76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B19A5-EB04-384B-A3FD-2809F4836C8A}"/>
              </a:ext>
            </a:extLst>
          </p:cNvPr>
          <p:cNvSpPr txBox="1"/>
          <p:nvPr/>
        </p:nvSpPr>
        <p:spPr>
          <a:xfrm>
            <a:off x="917628" y="1680519"/>
            <a:ext cx="1037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인자</a:t>
            </a:r>
            <a:r>
              <a:rPr kumimoji="1" lang="en-US" altLang="ko-KR" sz="1600" b="1" dirty="0"/>
              <a:t>(Parameter): </a:t>
            </a:r>
            <a:r>
              <a:rPr kumimoji="1" lang="ko-KR" altLang="en-US" sz="1600" b="1" dirty="0"/>
              <a:t>함수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웹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 요청에 값으로 싣는 정보</a:t>
            </a:r>
            <a:endParaRPr kumimoji="1" lang="ko-Kore-KR" altLang="en-US" sz="1600" dirty="0"/>
          </a:p>
        </p:txBody>
      </p:sp>
      <p:sp>
        <p:nvSpPr>
          <p:cNvPr id="13" name="Google Shape;131;p4">
            <a:extLst>
              <a:ext uri="{FF2B5EF4-FFF2-40B4-BE49-F238E27FC236}">
                <a16:creationId xmlns:a16="http://schemas.microsoft.com/office/drawing/2014/main" id="{6F260980-ADE5-C74B-AC17-63EFDDE2AE48}"/>
              </a:ext>
            </a:extLst>
          </p:cNvPr>
          <p:cNvSpPr txBox="1"/>
          <p:nvPr/>
        </p:nvSpPr>
        <p:spPr>
          <a:xfrm>
            <a:off x="584057" y="837090"/>
            <a:ext cx="1817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인자 조작 공격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EBB720-22F2-7449-9149-4CAC3BF2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35" y="990958"/>
            <a:ext cx="4644485" cy="185779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D076AAF7-1F8D-9B4F-9A3E-368CEC6DC11E}"/>
              </a:ext>
            </a:extLst>
          </p:cNvPr>
          <p:cNvSpPr/>
          <p:nvPr/>
        </p:nvSpPr>
        <p:spPr>
          <a:xfrm>
            <a:off x="9529589" y="1771320"/>
            <a:ext cx="1156772" cy="748000"/>
          </a:xfrm>
          <a:prstGeom prst="donut">
            <a:avLst>
              <a:gd name="adj" fmla="val 8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57C4D-EB89-344D-BC08-049F3AD589EF}"/>
              </a:ext>
            </a:extLst>
          </p:cNvPr>
          <p:cNvSpPr txBox="1"/>
          <p:nvPr/>
        </p:nvSpPr>
        <p:spPr>
          <a:xfrm>
            <a:off x="4538949" y="4438817"/>
            <a:ext cx="1707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 err="1"/>
              <a:t>Itemnum</a:t>
            </a:r>
            <a:r>
              <a:rPr lang="en-US" sz="1800" dirty="0"/>
              <a:t>: 12,</a:t>
            </a:r>
          </a:p>
          <a:p>
            <a:r>
              <a:rPr lang="en-US" sz="1800" dirty="0"/>
              <a:t>Amount: 5,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Price: $0,</a:t>
            </a:r>
            <a:endParaRPr lang="en-KR" sz="1800" b="1" dirty="0">
              <a:solidFill>
                <a:srgbClr val="FF0000"/>
              </a:solidFill>
            </a:endParaRPr>
          </a:p>
          <a:p>
            <a:r>
              <a:rPr lang="en-KR" sz="1800" dirty="0"/>
              <a:t>}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95EB56-9A7C-CF4E-9F40-EE08484A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451" y="4676690"/>
            <a:ext cx="25908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350-28CE-7649-A662-D0A784A2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82" y="4198051"/>
            <a:ext cx="1576882" cy="195886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8903AEF-32E4-1F4E-9992-D31BF3D6CDE1}"/>
              </a:ext>
            </a:extLst>
          </p:cNvPr>
          <p:cNvSpPr/>
          <p:nvPr/>
        </p:nvSpPr>
        <p:spPr>
          <a:xfrm>
            <a:off x="6095999" y="4519349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3B6E9-3336-9E49-9703-AB3EAAA2977F}"/>
              </a:ext>
            </a:extLst>
          </p:cNvPr>
          <p:cNvSpPr/>
          <p:nvPr/>
        </p:nvSpPr>
        <p:spPr>
          <a:xfrm>
            <a:off x="3272010" y="4852178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146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8447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Manipulation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8E05-8BC8-6248-9EA1-6FA309E93794}"/>
              </a:ext>
            </a:extLst>
          </p:cNvPr>
          <p:cNvSpPr txBox="1"/>
          <p:nvPr/>
        </p:nvSpPr>
        <p:spPr>
          <a:xfrm>
            <a:off x="8667851" y="298460"/>
            <a:ext cx="3308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https://jake-seo-dev.tistory.com/76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B19A5-EB04-384B-A3FD-2809F4836C8A}"/>
              </a:ext>
            </a:extLst>
          </p:cNvPr>
          <p:cNvSpPr txBox="1"/>
          <p:nvPr/>
        </p:nvSpPr>
        <p:spPr>
          <a:xfrm>
            <a:off x="917628" y="1680519"/>
            <a:ext cx="1037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인자</a:t>
            </a:r>
            <a:r>
              <a:rPr kumimoji="1" lang="en-US" altLang="ko-KR" sz="1600" b="1" dirty="0"/>
              <a:t>(Parameter): </a:t>
            </a:r>
            <a:r>
              <a:rPr kumimoji="1" lang="ko-KR" altLang="en-US" sz="1600" b="1" dirty="0"/>
              <a:t>함수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웹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 요청에 값으로 싣는 정보</a:t>
            </a:r>
            <a:endParaRPr kumimoji="1" lang="ko-Kore-KR" altLang="en-US" sz="1600" dirty="0"/>
          </a:p>
        </p:txBody>
      </p:sp>
      <p:sp>
        <p:nvSpPr>
          <p:cNvPr id="13" name="Google Shape;131;p4">
            <a:extLst>
              <a:ext uri="{FF2B5EF4-FFF2-40B4-BE49-F238E27FC236}">
                <a16:creationId xmlns:a16="http://schemas.microsoft.com/office/drawing/2014/main" id="{6F260980-ADE5-C74B-AC17-63EFDDE2AE48}"/>
              </a:ext>
            </a:extLst>
          </p:cNvPr>
          <p:cNvSpPr txBox="1"/>
          <p:nvPr/>
        </p:nvSpPr>
        <p:spPr>
          <a:xfrm>
            <a:off x="584057" y="837090"/>
            <a:ext cx="1817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인자 조작 공격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57C4D-EB89-344D-BC08-049F3AD589EF}"/>
              </a:ext>
            </a:extLst>
          </p:cNvPr>
          <p:cNvSpPr txBox="1"/>
          <p:nvPr/>
        </p:nvSpPr>
        <p:spPr>
          <a:xfrm>
            <a:off x="4538949" y="4438817"/>
            <a:ext cx="1707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/>
              <a:t>ID: </a:t>
            </a:r>
            <a:r>
              <a:rPr lang="en-US" sz="1800" dirty="0" err="1"/>
              <a:t>giman</a:t>
            </a:r>
            <a:r>
              <a:rPr lang="en-US" sz="1800" dirty="0"/>
              <a:t>,</a:t>
            </a:r>
          </a:p>
          <a:p>
            <a:r>
              <a:rPr lang="en-KR" sz="1800" dirty="0"/>
              <a:t>Level: 2</a:t>
            </a:r>
          </a:p>
          <a:p>
            <a:r>
              <a:rPr lang="en-KR" sz="1800" dirty="0"/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9A350-28CE-7649-A662-D0A784A2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82" y="4198051"/>
            <a:ext cx="1576882" cy="195886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8903AEF-32E4-1F4E-9992-D31BF3D6CDE1}"/>
              </a:ext>
            </a:extLst>
          </p:cNvPr>
          <p:cNvSpPr/>
          <p:nvPr/>
        </p:nvSpPr>
        <p:spPr>
          <a:xfrm>
            <a:off x="6095999" y="4519349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3B6E9-3336-9E49-9703-AB3EAAA2977F}"/>
              </a:ext>
            </a:extLst>
          </p:cNvPr>
          <p:cNvSpPr/>
          <p:nvPr/>
        </p:nvSpPr>
        <p:spPr>
          <a:xfrm>
            <a:off x="3272010" y="4852178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67DC-598B-9946-B89F-0C258A0E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483" y="1269454"/>
            <a:ext cx="4516545" cy="2299457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ED66A67-C6B2-6B47-89EB-FE00406EB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785" y="4667966"/>
            <a:ext cx="3011800" cy="10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8447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Manipulation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8E05-8BC8-6248-9EA1-6FA309E93794}"/>
              </a:ext>
            </a:extLst>
          </p:cNvPr>
          <p:cNvSpPr txBox="1"/>
          <p:nvPr/>
        </p:nvSpPr>
        <p:spPr>
          <a:xfrm>
            <a:off x="8667851" y="298460"/>
            <a:ext cx="3308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https://jake-seo-dev.tistory.com/76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B19A5-EB04-384B-A3FD-2809F4836C8A}"/>
              </a:ext>
            </a:extLst>
          </p:cNvPr>
          <p:cNvSpPr txBox="1"/>
          <p:nvPr/>
        </p:nvSpPr>
        <p:spPr>
          <a:xfrm>
            <a:off x="917628" y="1680519"/>
            <a:ext cx="1037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인자</a:t>
            </a:r>
            <a:r>
              <a:rPr kumimoji="1" lang="en-US" altLang="ko-KR" sz="1600" b="1" dirty="0"/>
              <a:t>(Parameter): </a:t>
            </a:r>
            <a:r>
              <a:rPr kumimoji="1" lang="ko-KR" altLang="en-US" sz="1600" b="1" dirty="0"/>
              <a:t>함수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웹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 요청에 값으로 싣는 정보</a:t>
            </a:r>
            <a:endParaRPr kumimoji="1" lang="ko-Kore-KR" altLang="en-US" sz="1600" dirty="0"/>
          </a:p>
        </p:txBody>
      </p:sp>
      <p:sp>
        <p:nvSpPr>
          <p:cNvPr id="13" name="Google Shape;131;p4">
            <a:extLst>
              <a:ext uri="{FF2B5EF4-FFF2-40B4-BE49-F238E27FC236}">
                <a16:creationId xmlns:a16="http://schemas.microsoft.com/office/drawing/2014/main" id="{6F260980-ADE5-C74B-AC17-63EFDDE2AE48}"/>
              </a:ext>
            </a:extLst>
          </p:cNvPr>
          <p:cNvSpPr txBox="1"/>
          <p:nvPr/>
        </p:nvSpPr>
        <p:spPr>
          <a:xfrm>
            <a:off x="584057" y="837090"/>
            <a:ext cx="1817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인자 조작 공격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57C4D-EB89-344D-BC08-049F3AD589EF}"/>
              </a:ext>
            </a:extLst>
          </p:cNvPr>
          <p:cNvSpPr txBox="1"/>
          <p:nvPr/>
        </p:nvSpPr>
        <p:spPr>
          <a:xfrm>
            <a:off x="4538949" y="4438817"/>
            <a:ext cx="1707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/>
              <a:t>ID: </a:t>
            </a:r>
            <a:r>
              <a:rPr lang="en-US" sz="1800" dirty="0" err="1"/>
              <a:t>giman</a:t>
            </a:r>
            <a:r>
              <a:rPr lang="en-US" sz="1800" dirty="0"/>
              <a:t>,</a:t>
            </a:r>
          </a:p>
          <a:p>
            <a:r>
              <a:rPr lang="en-KR" sz="1800" b="1" dirty="0">
                <a:solidFill>
                  <a:srgbClr val="FF0000"/>
                </a:solidFill>
              </a:rPr>
              <a:t>Level: admin</a:t>
            </a:r>
          </a:p>
          <a:p>
            <a:r>
              <a:rPr lang="en-KR" sz="1800" dirty="0"/>
              <a:t>}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95EB56-9A7C-CF4E-9F40-EE08484A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51" y="4676690"/>
            <a:ext cx="25908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350-28CE-7649-A662-D0A784A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82" y="4198051"/>
            <a:ext cx="1576882" cy="195886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8903AEF-32E4-1F4E-9992-D31BF3D6CDE1}"/>
              </a:ext>
            </a:extLst>
          </p:cNvPr>
          <p:cNvSpPr/>
          <p:nvPr/>
        </p:nvSpPr>
        <p:spPr>
          <a:xfrm>
            <a:off x="6095999" y="4519349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3B6E9-3336-9E49-9703-AB3EAAA2977F}"/>
              </a:ext>
            </a:extLst>
          </p:cNvPr>
          <p:cNvSpPr/>
          <p:nvPr/>
        </p:nvSpPr>
        <p:spPr>
          <a:xfrm>
            <a:off x="3272010" y="4852178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67DC-598B-9946-B89F-0C258A0E4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483" y="1269454"/>
            <a:ext cx="4516545" cy="2299457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CF23042-5DB2-2140-9D18-1594F8E2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5" y="4723214"/>
            <a:ext cx="3011800" cy="10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84056" y="375425"/>
            <a:ext cx="38447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Manipulation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8E05-8BC8-6248-9EA1-6FA309E93794}"/>
              </a:ext>
            </a:extLst>
          </p:cNvPr>
          <p:cNvSpPr txBox="1"/>
          <p:nvPr/>
        </p:nvSpPr>
        <p:spPr>
          <a:xfrm>
            <a:off x="8667851" y="298460"/>
            <a:ext cx="3308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https://jake-seo-dev.tistory.com/76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B19A5-EB04-384B-A3FD-2809F4836C8A}"/>
              </a:ext>
            </a:extLst>
          </p:cNvPr>
          <p:cNvSpPr txBox="1"/>
          <p:nvPr/>
        </p:nvSpPr>
        <p:spPr>
          <a:xfrm>
            <a:off x="1152876" y="1481727"/>
            <a:ext cx="6573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중요한 기능은 </a:t>
            </a:r>
            <a:r>
              <a:rPr kumimoji="1" lang="en-US" altLang="ko-KR" sz="1600" b="1" dirty="0"/>
              <a:t>Client</a:t>
            </a:r>
            <a:r>
              <a:rPr kumimoji="1" lang="ko-KR" altLang="en-US" sz="1600" b="1" dirty="0"/>
              <a:t>에서 수행하는 것이 아닌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Server</a:t>
            </a:r>
            <a:r>
              <a:rPr kumimoji="1" lang="ko-KR" altLang="en-US" sz="1600" b="1" dirty="0"/>
              <a:t>에서 시행한다</a:t>
            </a:r>
            <a:r>
              <a:rPr kumimoji="1" lang="en-US" altLang="ko-KR" sz="1600" b="1" dirty="0"/>
              <a:t>!</a:t>
            </a:r>
            <a:endParaRPr kumimoji="1" lang="ko-Kore-KR" altLang="en-US" sz="1600" dirty="0"/>
          </a:p>
        </p:txBody>
      </p:sp>
      <p:sp>
        <p:nvSpPr>
          <p:cNvPr id="13" name="Google Shape;131;p4">
            <a:extLst>
              <a:ext uri="{FF2B5EF4-FFF2-40B4-BE49-F238E27FC236}">
                <a16:creationId xmlns:a16="http://schemas.microsoft.com/office/drawing/2014/main" id="{6F260980-ADE5-C74B-AC17-63EFDDE2AE48}"/>
              </a:ext>
            </a:extLst>
          </p:cNvPr>
          <p:cNvSpPr txBox="1"/>
          <p:nvPr/>
        </p:nvSpPr>
        <p:spPr>
          <a:xfrm>
            <a:off x="584057" y="837090"/>
            <a:ext cx="1817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해결 방법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E8C9EA-07FD-4E40-88ED-1378727A263D}"/>
              </a:ext>
            </a:extLst>
          </p:cNvPr>
          <p:cNvSpPr txBox="1"/>
          <p:nvPr/>
        </p:nvSpPr>
        <p:spPr>
          <a:xfrm>
            <a:off x="4538949" y="2411714"/>
            <a:ext cx="1707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 err="1"/>
              <a:t>Itemnum</a:t>
            </a:r>
            <a:r>
              <a:rPr lang="en-US" sz="1800" dirty="0"/>
              <a:t>: 12,</a:t>
            </a:r>
          </a:p>
          <a:p>
            <a:r>
              <a:rPr lang="en-US" sz="1800" dirty="0"/>
              <a:t>Amount: 5,</a:t>
            </a:r>
          </a:p>
          <a:p>
            <a:r>
              <a:rPr lang="en-US" sz="1800" dirty="0"/>
              <a:t>Price: $120,</a:t>
            </a:r>
            <a:endParaRPr lang="en-KR" sz="1800" dirty="0"/>
          </a:p>
          <a:p>
            <a:r>
              <a:rPr lang="en-KR" sz="1800" dirty="0"/>
              <a:t>}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C5C1B8-53FE-E546-9ADF-50C5BBCA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51" y="2649587"/>
            <a:ext cx="25908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E87E74-B7BC-5E4D-BA1B-663F648A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82" y="2170948"/>
            <a:ext cx="1576882" cy="195886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91E27D9-8A79-304F-B19C-C5528EB0B25C}"/>
              </a:ext>
            </a:extLst>
          </p:cNvPr>
          <p:cNvSpPr/>
          <p:nvPr/>
        </p:nvSpPr>
        <p:spPr>
          <a:xfrm>
            <a:off x="6095999" y="2492246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A24A6-E1F1-2B49-BB09-64C2F95D1ADB}"/>
              </a:ext>
            </a:extLst>
          </p:cNvPr>
          <p:cNvSpPr/>
          <p:nvPr/>
        </p:nvSpPr>
        <p:spPr>
          <a:xfrm>
            <a:off x="3272010" y="2825075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478060-9C5A-3E43-89D8-31BED08D9BDF}"/>
              </a:ext>
            </a:extLst>
          </p:cNvPr>
          <p:cNvCxnSpPr>
            <a:cxnSpLocks/>
          </p:cNvCxnSpPr>
          <p:nvPr/>
        </p:nvCxnSpPr>
        <p:spPr>
          <a:xfrm>
            <a:off x="4538949" y="3429000"/>
            <a:ext cx="144320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3F43098-645A-DF4C-A8FD-02C6D25AD9D6}"/>
              </a:ext>
            </a:extLst>
          </p:cNvPr>
          <p:cNvSpPr/>
          <p:nvPr/>
        </p:nvSpPr>
        <p:spPr>
          <a:xfrm>
            <a:off x="10255829" y="1680519"/>
            <a:ext cx="1807641" cy="1807268"/>
          </a:xfrm>
          <a:prstGeom prst="wedgeEllipseCallout">
            <a:avLst>
              <a:gd name="adj1" fmla="val -67273"/>
              <a:gd name="adj2" fmla="val 27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12</a:t>
            </a:r>
            <a:r>
              <a:rPr lang="ko-KR" altLang="en-US" dirty="0"/>
              <a:t>는 </a:t>
            </a:r>
            <a:r>
              <a:rPr lang="en-US" altLang="ko-KR" dirty="0"/>
              <a:t>$24</a:t>
            </a:r>
            <a:r>
              <a:rPr lang="ko-KR" altLang="en-US" dirty="0"/>
              <a:t> </a:t>
            </a:r>
            <a:r>
              <a:rPr lang="ko-KR" altLang="en-US" dirty="0" err="1"/>
              <a:t>니깐</a:t>
            </a:r>
            <a:r>
              <a:rPr lang="en-US" altLang="ko-KR" dirty="0"/>
              <a:t>…</a:t>
            </a:r>
          </a:p>
          <a:p>
            <a:pPr algn="ctr"/>
            <a:endParaRPr lang="en-US" dirty="0"/>
          </a:p>
          <a:p>
            <a:pPr algn="ctr"/>
            <a:r>
              <a:rPr lang="ko-KR" altLang="en-US" dirty="0"/>
              <a:t>총 </a:t>
            </a:r>
            <a:r>
              <a:rPr lang="en-US" altLang="ko-KR" dirty="0"/>
              <a:t>$120</a:t>
            </a:r>
            <a:r>
              <a:rPr lang="ko-KR" altLang="en-US" dirty="0"/>
              <a:t>이네</a:t>
            </a:r>
            <a:r>
              <a:rPr lang="en-US" altLang="ko-KR" dirty="0"/>
              <a:t>!</a:t>
            </a:r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260DC-24E3-994D-8ADF-A914A10CFB9E}"/>
              </a:ext>
            </a:extLst>
          </p:cNvPr>
          <p:cNvSpPr txBox="1"/>
          <p:nvPr/>
        </p:nvSpPr>
        <p:spPr>
          <a:xfrm>
            <a:off x="4439797" y="4602981"/>
            <a:ext cx="1707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800" dirty="0"/>
              <a:t>{</a:t>
            </a:r>
          </a:p>
          <a:p>
            <a:r>
              <a:rPr lang="en-US" sz="1800" dirty="0"/>
              <a:t>ID: </a:t>
            </a:r>
            <a:r>
              <a:rPr lang="en-US" sz="1800" dirty="0" err="1"/>
              <a:t>giman</a:t>
            </a:r>
            <a:r>
              <a:rPr lang="en-US" sz="1800" dirty="0"/>
              <a:t>,</a:t>
            </a:r>
          </a:p>
          <a:p>
            <a:r>
              <a:rPr lang="en-KR" sz="1800" dirty="0"/>
              <a:t>Level: 2</a:t>
            </a:r>
          </a:p>
          <a:p>
            <a:r>
              <a:rPr lang="en-KR" sz="1800" dirty="0"/>
              <a:t>}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98DBA1-B6E6-474E-A4E4-BCB64A2B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830" y="4362215"/>
            <a:ext cx="1576882" cy="1958860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6BB4DE95-6D88-D14A-9E19-0894CBD9EB9D}"/>
              </a:ext>
            </a:extLst>
          </p:cNvPr>
          <p:cNvSpPr/>
          <p:nvPr/>
        </p:nvSpPr>
        <p:spPr>
          <a:xfrm>
            <a:off x="5996847" y="4683513"/>
            <a:ext cx="1276451" cy="13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402F5-6365-5E47-8ED2-34DC3D50F2E4}"/>
              </a:ext>
            </a:extLst>
          </p:cNvPr>
          <p:cNvSpPr/>
          <p:nvPr/>
        </p:nvSpPr>
        <p:spPr>
          <a:xfrm>
            <a:off x="3172858" y="5016342"/>
            <a:ext cx="1092904" cy="67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787468C-C486-6743-8EB6-0D616CFD9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99" y="4965109"/>
            <a:ext cx="2477350" cy="8382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14A16F-E761-4046-A9AC-FD8C86C608B9}"/>
              </a:ext>
            </a:extLst>
          </p:cNvPr>
          <p:cNvCxnSpPr>
            <a:cxnSpLocks/>
          </p:cNvCxnSpPr>
          <p:nvPr/>
        </p:nvCxnSpPr>
        <p:spPr>
          <a:xfrm>
            <a:off x="4428781" y="5366133"/>
            <a:ext cx="144320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BBD4F117-B566-D546-B57F-0C0D771E5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54178"/>
              </p:ext>
            </p:extLst>
          </p:nvPr>
        </p:nvGraphicFramePr>
        <p:xfrm>
          <a:off x="9963251" y="3928199"/>
          <a:ext cx="1970210" cy="2176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05">
                  <a:extLst>
                    <a:ext uri="{9D8B030D-6E8A-4147-A177-3AD203B41FA5}">
                      <a16:colId xmlns:a16="http://schemas.microsoft.com/office/drawing/2014/main" val="665872283"/>
                    </a:ext>
                  </a:extLst>
                </a:gridCol>
                <a:gridCol w="985105">
                  <a:extLst>
                    <a:ext uri="{9D8B030D-6E8A-4147-A177-3AD203B41FA5}">
                      <a16:colId xmlns:a16="http://schemas.microsoft.com/office/drawing/2014/main" val="2762610229"/>
                    </a:ext>
                  </a:extLst>
                </a:gridCol>
              </a:tblGrid>
              <a:tr h="435257">
                <a:tc>
                  <a:txBody>
                    <a:bodyPr/>
                    <a:lstStyle/>
                    <a:p>
                      <a:r>
                        <a:rPr lang="en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68626"/>
                  </a:ext>
                </a:extLst>
              </a:tr>
              <a:tr h="435257">
                <a:tc>
                  <a:txBody>
                    <a:bodyPr/>
                    <a:lstStyle/>
                    <a:p>
                      <a:r>
                        <a:rPr lang="en-KR" dirty="0"/>
                        <a:t>giman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83252"/>
                  </a:ext>
                </a:extLst>
              </a:tr>
              <a:tr h="435257">
                <a:tc>
                  <a:txBody>
                    <a:bodyPr/>
                    <a:lstStyle/>
                    <a:p>
                      <a:r>
                        <a:rPr lang="en-KR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56485"/>
                  </a:ext>
                </a:extLst>
              </a:tr>
              <a:tr h="435257">
                <a:tc>
                  <a:txBody>
                    <a:bodyPr/>
                    <a:lstStyle/>
                    <a:p>
                      <a:r>
                        <a:rPr lang="en-KR" dirty="0"/>
                        <a:t>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07705"/>
                  </a:ext>
                </a:extLst>
              </a:tr>
              <a:tr h="435257"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27735"/>
                  </a:ext>
                </a:extLst>
              </a:tr>
            </a:tbl>
          </a:graphicData>
        </a:graphic>
      </p:graphicFrame>
      <p:sp>
        <p:nvSpPr>
          <p:cNvPr id="33" name="Donut 32">
            <a:extLst>
              <a:ext uri="{FF2B5EF4-FFF2-40B4-BE49-F238E27FC236}">
                <a16:creationId xmlns:a16="http://schemas.microsoft.com/office/drawing/2014/main" id="{C5CD8711-578D-B446-9B5B-9075AE4CAE11}"/>
              </a:ext>
            </a:extLst>
          </p:cNvPr>
          <p:cNvSpPr/>
          <p:nvPr/>
        </p:nvSpPr>
        <p:spPr>
          <a:xfrm>
            <a:off x="9963251" y="4317093"/>
            <a:ext cx="923824" cy="497795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961243" y="3262083"/>
            <a:ext cx="42695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</a:rPr>
              <a:t>XSS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60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725</Words>
  <Application>Microsoft Macintosh PowerPoint</Application>
  <PresentationFormat>Widescreen</PresentationFormat>
  <Paragraphs>239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Malgun Gothic</vt:lpstr>
      <vt:lpstr>Arial</vt:lpstr>
      <vt:lpstr>Calibri</vt:lpstr>
      <vt:lpstr>Lato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YeongBeom</dc:creator>
  <cp:lastModifiedBy>박기만[ 학부재학 / 심리학부 ]</cp:lastModifiedBy>
  <cp:revision>109</cp:revision>
  <dcterms:created xsi:type="dcterms:W3CDTF">2021-01-16T07:18:29Z</dcterms:created>
  <dcterms:modified xsi:type="dcterms:W3CDTF">2022-09-29T10:00:57Z</dcterms:modified>
</cp:coreProperties>
</file>